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7"/>
  </p:notesMasterIdLst>
  <p:handoutMasterIdLst>
    <p:handoutMasterId r:id="rId18"/>
  </p:handoutMasterIdLst>
  <p:sldIdLst>
    <p:sldId id="256" r:id="rId2"/>
    <p:sldId id="273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9" autoAdjust="0"/>
    <p:restoredTop sz="92691" autoAdjust="0"/>
  </p:normalViewPr>
  <p:slideViewPr>
    <p:cSldViewPr snapToGrid="0" snapToObjects="1">
      <p:cViewPr>
        <p:scale>
          <a:sx n="70" d="100"/>
          <a:sy n="70" d="100"/>
        </p:scale>
        <p:origin x="-129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BDA385-9780-D54C-8CF5-928BF399B1DD}" type="datetimeFigureOut">
              <a:rPr lang="en-US" smtClean="0"/>
              <a:t>11-Nov-16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EDB065-6285-A343-9B9A-002BEF2F54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9335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83507D-610F-4DEA-A6F8-F8BED55B5E3B}" type="datetimeFigureOut">
              <a:rPr lang="en-US" smtClean="0"/>
              <a:t>11-Nov-16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61F5A4-86BB-4E30-8947-88FC988E2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315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452491"/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45249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45249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45249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endParaRPr lang="en-US" sz="10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/>
          <a:lstStyle/>
          <a:p>
            <a:pPr marL="0" indent="0" defTabSz="452491">
              <a:spcBef>
                <a:spcPct val="0"/>
              </a:spcBef>
              <a:buFontTx/>
              <a:buNone/>
            </a:pPr>
            <a:endParaRPr lang="en-US" dirty="0" smtClean="0"/>
          </a:p>
        </p:txBody>
      </p:sp>
      <p:sp>
        <p:nvSpPr>
          <p:cNvPr id="43012" name="Slide Number Placeholder 3"/>
          <p:cNvSpPr txBox="1">
            <a:spLocks noGrp="1"/>
          </p:cNvSpPr>
          <p:nvPr/>
        </p:nvSpPr>
        <p:spPr bwMode="auto">
          <a:xfrm>
            <a:off x="3885051" y="8685856"/>
            <a:ext cx="2971382" cy="456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b"/>
          <a:lstStyle>
            <a:lvl1pPr defTabSz="461963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defTabSz="461963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defTabSz="461963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defTabSz="461963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defTabSz="461963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defTabSz="4619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defTabSz="4619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defTabSz="4619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defTabSz="4619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r" eaLnBrk="1" hangingPunct="1"/>
            <a:fld id="{D9878994-43F5-4EF1-99C1-C5DC7D5ECCB1}" type="slidenum">
              <a:rPr lang="ar-EG" sz="1200">
                <a:latin typeface="Calibri" pitchFamily="34" charset="0"/>
                <a:cs typeface="Arial" charset="0"/>
              </a:rPr>
              <a:pPr algn="r" eaLnBrk="1" hangingPunct="1"/>
              <a:t>9</a:t>
            </a:fld>
            <a:endParaRPr lang="en-US" sz="1200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/>
          <a:lstStyle/>
          <a:p>
            <a:pPr defTabSz="45249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44036" name="Slide Number Placeholder 3"/>
          <p:cNvSpPr txBox="1">
            <a:spLocks noGrp="1"/>
          </p:cNvSpPr>
          <p:nvPr/>
        </p:nvSpPr>
        <p:spPr bwMode="auto">
          <a:xfrm>
            <a:off x="3885051" y="8685856"/>
            <a:ext cx="2971382" cy="456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b"/>
          <a:lstStyle>
            <a:lvl1pPr defTabSz="461963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defTabSz="461963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defTabSz="461963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defTabSz="461963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defTabSz="461963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defTabSz="4619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defTabSz="4619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defTabSz="4619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defTabSz="4619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r" eaLnBrk="1" hangingPunct="1"/>
            <a:fld id="{0404B294-A0B4-4EB7-BC86-649717D7FE03}" type="slidenum">
              <a:rPr lang="ar-EG" sz="1200">
                <a:latin typeface="Calibri" pitchFamily="34" charset="0"/>
                <a:cs typeface="Arial" charset="0"/>
              </a:rPr>
              <a:pPr algn="r" eaLnBrk="1" hangingPunct="1"/>
              <a:t>10</a:t>
            </a:fld>
            <a:endParaRPr lang="en-US" sz="1200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45249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/>
              <a:pPr/>
              <a:t>11-Nov-16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MENA logo-01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314" y="980554"/>
            <a:ext cx="6054922" cy="1239291"/>
          </a:xfrm>
          <a:prstGeom prst="rect">
            <a:avLst/>
          </a:prstGeom>
        </p:spPr>
      </p:pic>
      <p:sp>
        <p:nvSpPr>
          <p:cNvPr id="18" name="Footer Placeholder 4"/>
          <p:cNvSpPr txBox="1">
            <a:spLocks/>
          </p:cNvSpPr>
          <p:nvPr userDrawn="1"/>
        </p:nvSpPr>
        <p:spPr>
          <a:xfrm>
            <a:off x="32134" y="6535582"/>
            <a:ext cx="3044947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b="1" dirty="0" err="1" smtClean="0"/>
              <a:t>mohsen</a:t>
            </a:r>
            <a:r>
              <a:rPr lang="en-US" sz="1050" b="1" dirty="0" smtClean="0"/>
              <a:t> </a:t>
            </a:r>
            <a:r>
              <a:rPr lang="en-US" sz="1050" b="1" dirty="0" err="1" smtClean="0"/>
              <a:t>george</a:t>
            </a:r>
            <a:r>
              <a:rPr lang="en-US" sz="1050" b="1" dirty="0" smtClean="0"/>
              <a:t>          12 Nov 2016</a:t>
            </a:r>
            <a:endParaRPr lang="en-US" sz="1050" b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FCF5A-EA79-452C-A52C-1A2668C2E7DF}" type="datetime1">
              <a:rPr lang="en-US" smtClean="0"/>
              <a:pPr/>
              <a:t>11-Nov-16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158" y="6492366"/>
            <a:ext cx="3044947" cy="36512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C4C28-BD4B-4892-9A2D-6E19BD753A9A}" type="datetime1">
              <a:rPr lang="en-US" smtClean="0"/>
              <a:pPr/>
              <a:t>11-Nov-16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22" name="Picture 21" descr="MENA logo-01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438" y="6041319"/>
            <a:ext cx="2804296" cy="573970"/>
          </a:xfrm>
          <a:prstGeom prst="rect">
            <a:avLst/>
          </a:prstGeom>
        </p:spPr>
      </p:pic>
      <p:sp>
        <p:nvSpPr>
          <p:cNvPr id="24" name="Footer Placeholder 4"/>
          <p:cNvSpPr txBox="1">
            <a:spLocks/>
          </p:cNvSpPr>
          <p:nvPr userDrawn="1"/>
        </p:nvSpPr>
        <p:spPr>
          <a:xfrm>
            <a:off x="32134" y="6535582"/>
            <a:ext cx="3044947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b="1" dirty="0" err="1" smtClean="0"/>
              <a:t>mohsen</a:t>
            </a:r>
            <a:r>
              <a:rPr lang="en-US" sz="1050" b="1" dirty="0" smtClean="0"/>
              <a:t> </a:t>
            </a:r>
            <a:r>
              <a:rPr lang="en-US" sz="1050" b="1" dirty="0" err="1" smtClean="0"/>
              <a:t>george</a:t>
            </a:r>
            <a:r>
              <a:rPr lang="en-US" sz="1050" b="1" dirty="0" smtClean="0"/>
              <a:t>          12 Nov 2016</a:t>
            </a:r>
            <a:endParaRPr lang="en-US" sz="1050" b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D9D02-426E-46C9-9EE9-0DE1EF8B2838}" type="datetime1">
              <a:rPr lang="en-US" smtClean="0"/>
              <a:pPr/>
              <a:t>11-Nov-16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158" y="6492366"/>
            <a:ext cx="3044947" cy="36512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EBBE-F8B2-42CF-9895-E86A608384EB}" type="datetime1">
              <a:rPr lang="en-US" smtClean="0"/>
              <a:pPr/>
              <a:t>11-Nov-16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6" name="Picture 15" descr="MENA logo-01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438" y="6041318"/>
            <a:ext cx="2804296" cy="573970"/>
          </a:xfrm>
          <a:prstGeom prst="rect">
            <a:avLst/>
          </a:prstGeom>
        </p:spPr>
      </p:pic>
      <p:sp>
        <p:nvSpPr>
          <p:cNvPr id="17" name="Footer Placeholder 4"/>
          <p:cNvSpPr txBox="1">
            <a:spLocks/>
          </p:cNvSpPr>
          <p:nvPr userDrawn="1"/>
        </p:nvSpPr>
        <p:spPr>
          <a:xfrm>
            <a:off x="32134" y="6535582"/>
            <a:ext cx="3044947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b="1" dirty="0" err="1" smtClean="0"/>
              <a:t>mohsen</a:t>
            </a:r>
            <a:r>
              <a:rPr lang="en-US" sz="1050" b="1" dirty="0" smtClean="0"/>
              <a:t> </a:t>
            </a:r>
            <a:r>
              <a:rPr lang="en-US" sz="1050" b="1" dirty="0" err="1" smtClean="0"/>
              <a:t>george</a:t>
            </a:r>
            <a:r>
              <a:rPr lang="en-US" sz="1050" b="1" dirty="0" smtClean="0"/>
              <a:t>          12 Nov 2016</a:t>
            </a:r>
            <a:endParaRPr lang="en-US" sz="1050" b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AA6B6-10E5-4810-BC9F-DA72D8452E73}" type="datetime1">
              <a:rPr lang="en-US" smtClean="0"/>
              <a:pPr/>
              <a:t>11-Nov-16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158" y="6492366"/>
            <a:ext cx="3044947" cy="36512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8D072-EF12-4AA2-BD71-ABC68B06D0E2}" type="datetime1">
              <a:rPr lang="en-US" smtClean="0"/>
              <a:pPr/>
              <a:t>11-Nov-16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7158" y="6492366"/>
            <a:ext cx="3044947" cy="36512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BF60-6CC3-4B74-A60D-3486985E4346}" type="datetime1">
              <a:rPr lang="en-US" smtClean="0"/>
              <a:pPr/>
              <a:t>11-Nov-16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7158" y="6492366"/>
            <a:ext cx="3044947" cy="36512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14818-984F-4759-BF72-A33BDC1963BD}" type="datetime1">
              <a:rPr lang="en-US" smtClean="0"/>
              <a:pPr/>
              <a:t>11-Nov-16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4" name="Picture 13" descr="MENA logo-01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438" y="6041318"/>
            <a:ext cx="2804296" cy="573970"/>
          </a:xfrm>
          <a:prstGeom prst="rect">
            <a:avLst/>
          </a:prstGeom>
        </p:spPr>
      </p:pic>
      <p:sp>
        <p:nvSpPr>
          <p:cNvPr id="15" name="Footer Placeholder 4"/>
          <p:cNvSpPr txBox="1">
            <a:spLocks/>
          </p:cNvSpPr>
          <p:nvPr userDrawn="1"/>
        </p:nvSpPr>
        <p:spPr>
          <a:xfrm>
            <a:off x="32134" y="6535582"/>
            <a:ext cx="3044947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b="1" dirty="0" err="1" smtClean="0"/>
              <a:t>mohsen</a:t>
            </a:r>
            <a:r>
              <a:rPr lang="en-US" sz="1050" b="1" dirty="0" smtClean="0"/>
              <a:t> </a:t>
            </a:r>
            <a:r>
              <a:rPr lang="en-US" sz="1050" b="1" dirty="0" err="1" smtClean="0"/>
              <a:t>george</a:t>
            </a:r>
            <a:r>
              <a:rPr lang="en-US" sz="1050" b="1" dirty="0" smtClean="0"/>
              <a:t>          12 Nov 2016</a:t>
            </a:r>
            <a:endParaRPr lang="en-US" sz="1050" b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7E191-5F94-4FC1-B823-BD7CABF7FA06}" type="datetime1">
              <a:rPr lang="en-US" smtClean="0"/>
              <a:pPr/>
              <a:t>11-Nov-16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7" name="Picture 16" descr="MENA logo-01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438" y="6041318"/>
            <a:ext cx="2804296" cy="573970"/>
          </a:xfrm>
          <a:prstGeom prst="rect">
            <a:avLst/>
          </a:prstGeom>
        </p:spPr>
      </p:pic>
      <p:sp>
        <p:nvSpPr>
          <p:cNvPr id="18" name="Footer Placeholder 4"/>
          <p:cNvSpPr txBox="1">
            <a:spLocks/>
          </p:cNvSpPr>
          <p:nvPr userDrawn="1"/>
        </p:nvSpPr>
        <p:spPr>
          <a:xfrm>
            <a:off x="32134" y="6535582"/>
            <a:ext cx="3044947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b="1" dirty="0" err="1" smtClean="0"/>
              <a:t>mohsen</a:t>
            </a:r>
            <a:r>
              <a:rPr lang="en-US" sz="1050" b="1" dirty="0" smtClean="0"/>
              <a:t> </a:t>
            </a:r>
            <a:r>
              <a:rPr lang="en-US" sz="1050" b="1" dirty="0" err="1" smtClean="0"/>
              <a:t>george</a:t>
            </a:r>
            <a:r>
              <a:rPr lang="en-US" sz="1050" b="1" dirty="0" smtClean="0"/>
              <a:t>          12 Nov 2016</a:t>
            </a:r>
            <a:endParaRPr lang="en-US" sz="1050" b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56D55-EFBE-4F9B-8A5F-09D42CA22A9B}" type="datetime1">
              <a:rPr lang="en-US" smtClean="0"/>
              <a:pPr/>
              <a:t>11-Nov-16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pic>
        <p:nvPicPr>
          <p:cNvPr id="17" name="Picture 16" descr="MENA logo-01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438" y="6041318"/>
            <a:ext cx="2804296" cy="573970"/>
          </a:xfrm>
          <a:prstGeom prst="rect">
            <a:avLst/>
          </a:prstGeom>
        </p:spPr>
      </p:pic>
      <p:sp>
        <p:nvSpPr>
          <p:cNvPr id="18" name="Footer Placeholder 4"/>
          <p:cNvSpPr txBox="1">
            <a:spLocks/>
          </p:cNvSpPr>
          <p:nvPr userDrawn="1"/>
        </p:nvSpPr>
        <p:spPr>
          <a:xfrm>
            <a:off x="32134" y="6535582"/>
            <a:ext cx="3044947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b="1" dirty="0" err="1" smtClean="0"/>
              <a:t>mohsen</a:t>
            </a:r>
            <a:r>
              <a:rPr lang="en-US" sz="1050" b="1" dirty="0" smtClean="0"/>
              <a:t> </a:t>
            </a:r>
            <a:r>
              <a:rPr lang="en-US" sz="1050" b="1" dirty="0" err="1" smtClean="0"/>
              <a:t>george</a:t>
            </a:r>
            <a:r>
              <a:rPr lang="en-US" sz="1050" b="1" dirty="0" smtClean="0"/>
              <a:t>          12 Nov 2016</a:t>
            </a:r>
            <a:endParaRPr lang="en-US" sz="1050" b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238585" y="6250163"/>
            <a:ext cx="7417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D1D110F-3F4E-48D9-B8AA-5D0E825AFDBA}" type="datetime1">
              <a:rPr lang="en-US" smtClean="0"/>
              <a:pPr/>
              <a:t>11-Nov-16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5" name="Picture 14" descr="MENA logo-01.jpg"/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2504" y="6126163"/>
            <a:ext cx="2804296" cy="573970"/>
          </a:xfrm>
          <a:prstGeom prst="rect">
            <a:avLst/>
          </a:prstGeom>
        </p:spPr>
      </p:pic>
      <p:sp>
        <p:nvSpPr>
          <p:cNvPr id="22" name="Footer Placeholder 4"/>
          <p:cNvSpPr txBox="1">
            <a:spLocks/>
          </p:cNvSpPr>
          <p:nvPr userDrawn="1"/>
        </p:nvSpPr>
        <p:spPr>
          <a:xfrm>
            <a:off x="32134" y="6535582"/>
            <a:ext cx="3044947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b="1" dirty="0" err="1" smtClean="0"/>
              <a:t>mohsen</a:t>
            </a:r>
            <a:r>
              <a:rPr lang="en-US" sz="1050" b="1" dirty="0" smtClean="0"/>
              <a:t> </a:t>
            </a:r>
            <a:r>
              <a:rPr lang="en-US" sz="1050" b="1" dirty="0" err="1" smtClean="0"/>
              <a:t>george</a:t>
            </a:r>
            <a:r>
              <a:rPr lang="en-US" sz="1050" b="1" dirty="0" smtClean="0"/>
              <a:t>          12 Nov 2016</a:t>
            </a:r>
            <a:endParaRPr lang="en-US" sz="1050" b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12264"/>
            <a:ext cx="7772400" cy="1780108"/>
          </a:xfrm>
        </p:spPr>
        <p:txBody>
          <a:bodyPr/>
          <a:lstStyle/>
          <a:p>
            <a:r>
              <a:rPr lang="en-US" altLang="en-US" b="1" i="1" dirty="0">
                <a:solidFill>
                  <a:schemeClr val="tx2"/>
                </a:solidFill>
                <a:latin typeface="Arial Narrow" pitchFamily="34" charset="0"/>
              </a:rPr>
              <a:t>Health Financing Strategy </a:t>
            </a:r>
            <a:br>
              <a:rPr lang="en-US" altLang="en-US" b="1" i="1" dirty="0">
                <a:solidFill>
                  <a:schemeClr val="tx2"/>
                </a:solidFill>
                <a:latin typeface="Arial Narrow" pitchFamily="34" charset="0"/>
              </a:rPr>
            </a:br>
            <a:r>
              <a:rPr lang="en-US" altLang="en-US" b="1" i="1" dirty="0">
                <a:solidFill>
                  <a:schemeClr val="tx2"/>
                </a:solidFill>
                <a:latin typeface="Arial Narrow" pitchFamily="34" charset="0"/>
              </a:rPr>
              <a:t>of the New SHI in EGYPT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409441"/>
            <a:ext cx="6400800" cy="1473200"/>
          </a:xfrm>
        </p:spPr>
        <p:txBody>
          <a:bodyPr>
            <a:normAutofit lnSpcReduction="10000"/>
          </a:bodyPr>
          <a:lstStyle/>
          <a:p>
            <a:r>
              <a:rPr lang="en-US" altLang="en-US" b="1" i="1" dirty="0">
                <a:solidFill>
                  <a:schemeClr val="tx2"/>
                </a:solidFill>
                <a:latin typeface="Arial Narrow" pitchFamily="34" charset="0"/>
              </a:rPr>
              <a:t>by</a:t>
            </a:r>
          </a:p>
          <a:p>
            <a:r>
              <a:rPr lang="en-US" altLang="en-US" b="1" i="1" dirty="0">
                <a:solidFill>
                  <a:schemeClr val="tx2"/>
                </a:solidFill>
                <a:latin typeface="Arial Narrow" pitchFamily="34" charset="0"/>
              </a:rPr>
              <a:t>Mohsen George</a:t>
            </a:r>
          </a:p>
          <a:p>
            <a:r>
              <a:rPr lang="en-US" altLang="en-US" b="1" i="1" dirty="0">
                <a:solidFill>
                  <a:schemeClr val="tx2"/>
                </a:solidFill>
                <a:latin typeface="Arial Narrow" pitchFamily="34" charset="0"/>
              </a:rPr>
              <a:t>HIO, Vice President</a:t>
            </a:r>
          </a:p>
          <a:p>
            <a:r>
              <a:rPr lang="en-US" altLang="en-US" b="1" i="1" dirty="0" smtClean="0">
                <a:solidFill>
                  <a:srgbClr val="C00000"/>
                </a:solidFill>
                <a:latin typeface="Arial Narrow" pitchFamily="34" charset="0"/>
              </a:rPr>
              <a:t>12 October </a:t>
            </a:r>
            <a:r>
              <a:rPr lang="en-US" altLang="en-US" b="1" i="1" dirty="0">
                <a:solidFill>
                  <a:srgbClr val="C00000"/>
                </a:solidFill>
                <a:latin typeface="Arial Narrow" pitchFamily="34" charset="0"/>
              </a:rPr>
              <a:t>2016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891897" y="6059251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854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55" name="Group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4385007"/>
              </p:ext>
            </p:extLst>
          </p:nvPr>
        </p:nvGraphicFramePr>
        <p:xfrm>
          <a:off x="412750" y="1582738"/>
          <a:ext cx="8534400" cy="3668127"/>
        </p:xfrm>
        <a:graphic>
          <a:graphicData uri="http://schemas.openxmlformats.org/drawingml/2006/table">
            <a:tbl>
              <a:tblPr/>
              <a:tblGrid>
                <a:gridCol w="422275"/>
                <a:gridCol w="2463800"/>
                <a:gridCol w="5648325"/>
              </a:tblGrid>
              <a:tr h="739837">
                <a:tc gridSpan="3"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2- Fund Pooling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5886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Challenges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Strategic Directions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86722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1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Highly fragmented pool</a:t>
                      </a:r>
                    </a:p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Redefine the </a:t>
                      </a: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institutional arrangements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to merging all pools “</a:t>
                      </a:r>
                      <a:r>
                        <a:rPr kumimoji="0" lang="en-US" sz="20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defragmentation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”  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  <a:sym typeface="Wingdings" pitchFamily="2" charset="2"/>
                        </a:rPr>
                        <a:t></a:t>
                      </a:r>
                      <a:r>
                        <a:rPr kumimoji="0" lang="en-US" sz="20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Risk mix diversity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7010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2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Opting out &amp; voluntary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 (some groups)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20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No opting out</a:t>
                      </a:r>
                    </a:p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20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Compulsory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 enrollment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7010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3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Incomplete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TRUE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 coverage 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Enlargement of the fund pooling by including the whole population (</a:t>
                      </a:r>
                      <a:r>
                        <a:rPr kumimoji="0" lang="en-US" sz="20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Big Pool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).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 bwMode="auto">
          <a:xfrm>
            <a:off x="1381125" y="135700"/>
            <a:ext cx="6524625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defTabSz="457200"/>
            <a:r>
              <a:rPr lang="en-US" sz="2800" b="1" dirty="0" smtClean="0">
                <a:solidFill>
                  <a:schemeClr val="tx2"/>
                </a:solidFill>
              </a:rPr>
              <a:t>Strategic Directions </a:t>
            </a:r>
            <a:br>
              <a:rPr lang="en-US" sz="2800" b="1" dirty="0" smtClean="0">
                <a:solidFill>
                  <a:schemeClr val="tx2"/>
                </a:solidFill>
              </a:rPr>
            </a:br>
            <a:r>
              <a:rPr lang="en-US" sz="2800" b="1" dirty="0" smtClean="0">
                <a:solidFill>
                  <a:schemeClr val="tx2"/>
                </a:solidFill>
              </a:rPr>
              <a:t>to Overcome Health Financing Challenges</a:t>
            </a:r>
          </a:p>
        </p:txBody>
      </p:sp>
    </p:spTree>
    <p:extLst>
      <p:ext uri="{BB962C8B-B14F-4D97-AF65-F5344CB8AC3E}">
        <p14:creationId xmlns:p14="http://schemas.microsoft.com/office/powerpoint/2010/main" val="520799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214" name="Group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1107869"/>
              </p:ext>
            </p:extLst>
          </p:nvPr>
        </p:nvGraphicFramePr>
        <p:xfrm>
          <a:off x="317500" y="1354138"/>
          <a:ext cx="8534400" cy="5075238"/>
        </p:xfrm>
        <a:graphic>
          <a:graphicData uri="http://schemas.openxmlformats.org/drawingml/2006/table">
            <a:tbl>
              <a:tblPr/>
              <a:tblGrid>
                <a:gridCol w="422275"/>
                <a:gridCol w="2463800"/>
                <a:gridCol w="5648325"/>
              </a:tblGrid>
              <a:tr h="739821">
                <a:tc gridSpan="3"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3- Purchasing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5885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Challenges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Strategic Directions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100590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1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Purchaser Provider Integration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Purchaser Provider </a:t>
                      </a:r>
                      <a:r>
                        <a:rPr kumimoji="0" lang="en-US" sz="20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Split</a:t>
                      </a:r>
                    </a:p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Passive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  <a:sym typeface="Wingdings" pitchFamily="2" charset="2"/>
                        </a:rPr>
                        <a:t>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 </a:t>
                      </a:r>
                      <a:r>
                        <a:rPr kumimoji="0" lang="en-US" sz="20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Strategic purchaser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 (efficiency, quality, responsiveness, accountability)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100590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2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No standardized Pricing (unregulated prices)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Setting </a:t>
                      </a:r>
                      <a:r>
                        <a:rPr kumimoji="0" lang="en-US" sz="20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fair price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(cost based – value based – Referencing)</a:t>
                      </a:r>
                    </a:p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Periodical evaluation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100590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3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Provider Payment methods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(line item budget – FFS)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Move to </a:t>
                      </a:r>
                      <a:r>
                        <a:rPr kumimoji="0" lang="en-US" sz="20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Capitation &amp; Case Based Payment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(from supply-side to demand-side payment system – </a:t>
                      </a:r>
                    </a:p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“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Result Based Payments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”)</a:t>
                      </a:r>
                      <a:endParaRPr kumimoji="0" lang="en-US" sz="2000" b="1" i="0" u="sng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65885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4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Fraud &amp; Moral hazards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Establish </a:t>
                      </a:r>
                      <a:r>
                        <a:rPr kumimoji="0" lang="en-US" sz="20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Fraud control department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(IMS)</a:t>
                      </a:r>
                      <a:endParaRPr kumimoji="0" lang="en-US" sz="2000" b="1" i="0" u="sng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 bwMode="auto">
          <a:xfrm>
            <a:off x="1381125" y="135700"/>
            <a:ext cx="6524625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defTabSz="457200"/>
            <a:r>
              <a:rPr lang="en-US" sz="2800" b="1" smtClean="0">
                <a:solidFill>
                  <a:schemeClr val="tx2"/>
                </a:solidFill>
              </a:rPr>
              <a:t>Strategic Directions </a:t>
            </a:r>
            <a:br>
              <a:rPr lang="en-US" sz="2800" b="1" smtClean="0">
                <a:solidFill>
                  <a:schemeClr val="tx2"/>
                </a:solidFill>
              </a:rPr>
            </a:br>
            <a:r>
              <a:rPr lang="en-US" sz="2800" b="1" smtClean="0">
                <a:solidFill>
                  <a:schemeClr val="tx2"/>
                </a:solidFill>
              </a:rPr>
              <a:t>to Overcome Health Financing Challenges</a:t>
            </a:r>
            <a:endParaRPr lang="en-US" sz="2800" b="1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111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67" name="Group 43"/>
          <p:cNvGraphicFramePr>
            <a:graphicFrameLocks noGrp="1"/>
          </p:cNvGraphicFramePr>
          <p:nvPr/>
        </p:nvGraphicFramePr>
        <p:xfrm>
          <a:off x="336550" y="1933575"/>
          <a:ext cx="8534400" cy="2405063"/>
        </p:xfrm>
        <a:graphic>
          <a:graphicData uri="http://schemas.openxmlformats.org/drawingml/2006/table">
            <a:tbl>
              <a:tblPr/>
              <a:tblGrid>
                <a:gridCol w="422275"/>
                <a:gridCol w="2463800"/>
                <a:gridCol w="5648325"/>
              </a:tblGrid>
              <a:tr h="739970">
                <a:tc gridSpan="3"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4- Benefits Design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5898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Challenges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Strategic Directions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100610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1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sz="20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Implicit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 Benefit Package &amp; Rationing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Design an </a:t>
                      </a:r>
                      <a:r>
                        <a:rPr kumimoji="0" lang="en-US" sz="20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Explicit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 Benefit Package, that fulfills the actual needs of population</a:t>
                      </a:r>
                    </a:p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Supported by legislations </a:t>
                      </a:r>
                      <a:endParaRPr kumimoji="0" lang="en-US" sz="2000" b="1" i="0" u="sng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 bwMode="auto">
          <a:xfrm>
            <a:off x="1381125" y="135700"/>
            <a:ext cx="6524625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defTabSz="457200"/>
            <a:r>
              <a:rPr lang="en-US" sz="2800" b="1" smtClean="0">
                <a:solidFill>
                  <a:schemeClr val="tx2"/>
                </a:solidFill>
              </a:rPr>
              <a:t>Strategic Directions </a:t>
            </a:r>
            <a:br>
              <a:rPr lang="en-US" sz="2800" b="1" smtClean="0">
                <a:solidFill>
                  <a:schemeClr val="tx2"/>
                </a:solidFill>
              </a:rPr>
            </a:br>
            <a:r>
              <a:rPr lang="en-US" sz="2800" b="1" smtClean="0">
                <a:solidFill>
                  <a:schemeClr val="tx2"/>
                </a:solidFill>
              </a:rPr>
              <a:t>to Overcome Health Financing Challenges</a:t>
            </a:r>
            <a:endParaRPr lang="en-US" sz="2800" b="1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25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913" name="Group 65"/>
          <p:cNvGraphicFramePr>
            <a:graphicFrameLocks noGrp="1"/>
          </p:cNvGraphicFramePr>
          <p:nvPr/>
        </p:nvGraphicFramePr>
        <p:xfrm>
          <a:off x="352425" y="1549400"/>
          <a:ext cx="8534400" cy="4281490"/>
        </p:xfrm>
        <a:graphic>
          <a:graphicData uri="http://schemas.openxmlformats.org/drawingml/2006/table">
            <a:tbl>
              <a:tblPr/>
              <a:tblGrid>
                <a:gridCol w="422275"/>
                <a:gridCol w="2463800"/>
                <a:gridCol w="5648325"/>
              </a:tblGrid>
              <a:tr h="739711">
                <a:tc gridSpan="3"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5- Governance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5875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Challenges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Strategic Directions</a:t>
                      </a:r>
                      <a:endParaRPr kumimoji="0" lang="en-US" sz="2000" b="1" i="0" u="sng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65875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1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Centralization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Promoting </a:t>
                      </a:r>
                      <a:r>
                        <a:rPr kumimoji="0" lang="en-US" sz="20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Decentralization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 according to the capacities</a:t>
                      </a:r>
                      <a:endParaRPr kumimoji="0" lang="en-US" sz="2000" b="1" i="0" u="sng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82225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2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Limited providers Autonomy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Promoting Providers </a:t>
                      </a:r>
                      <a:r>
                        <a:rPr kumimoji="0" lang="en-US" sz="20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Autonomy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 (efficiency, quality ….) 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70103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3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Deficient automation &amp; registry (limited IMS)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Establish </a:t>
                      </a:r>
                      <a:r>
                        <a:rPr kumimoji="0" lang="en-US" sz="20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PIMS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 &amp; regularly updated registries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70098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4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Inadequate Capacities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20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Purchaser capacity building program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 bwMode="auto">
          <a:xfrm>
            <a:off x="1381125" y="135700"/>
            <a:ext cx="6524625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defTabSz="457200"/>
            <a:r>
              <a:rPr lang="en-US" sz="2800" b="1" smtClean="0">
                <a:solidFill>
                  <a:schemeClr val="tx2"/>
                </a:solidFill>
              </a:rPr>
              <a:t>Strategic Directions </a:t>
            </a:r>
            <a:br>
              <a:rPr lang="en-US" sz="2800" b="1" smtClean="0">
                <a:solidFill>
                  <a:schemeClr val="tx2"/>
                </a:solidFill>
              </a:rPr>
            </a:br>
            <a:r>
              <a:rPr lang="en-US" sz="2800" b="1" smtClean="0">
                <a:solidFill>
                  <a:schemeClr val="tx2"/>
                </a:solidFill>
              </a:rPr>
              <a:t>to Overcome Health Financing Challenges</a:t>
            </a:r>
            <a:endParaRPr lang="en-US" sz="2800" b="1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288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90" y="977900"/>
            <a:ext cx="8980488" cy="579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Text Box 6"/>
          <p:cNvSpPr txBox="1">
            <a:spLocks noChangeArrowheads="1"/>
          </p:cNvSpPr>
          <p:nvPr/>
        </p:nvSpPr>
        <p:spPr bwMode="auto">
          <a:xfrm>
            <a:off x="1458913" y="296863"/>
            <a:ext cx="631983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3200" b="1">
                <a:solidFill>
                  <a:schemeClr val="tx2"/>
                </a:solidFill>
              </a:rPr>
              <a:t>WHO Health System Framework</a:t>
            </a:r>
          </a:p>
        </p:txBody>
      </p:sp>
    </p:spTree>
    <p:extLst>
      <p:ext uri="{BB962C8B-B14F-4D97-AF65-F5344CB8AC3E}">
        <p14:creationId xmlns:p14="http://schemas.microsoft.com/office/powerpoint/2010/main" val="3996489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TextBox 3"/>
          <p:cNvSpPr txBox="1">
            <a:spLocks noChangeArrowheads="1"/>
          </p:cNvSpPr>
          <p:nvPr/>
        </p:nvSpPr>
        <p:spPr bwMode="auto">
          <a:xfrm>
            <a:off x="2063750" y="2736425"/>
            <a:ext cx="499586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1" hangingPunct="1"/>
            <a:r>
              <a:rPr lang="en-US" sz="8000" b="1" dirty="0">
                <a:solidFill>
                  <a:schemeClr val="tx2"/>
                </a:solidFill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4006357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 bwMode="auto">
          <a:xfrm>
            <a:off x="801688" y="152400"/>
            <a:ext cx="75438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5400" b="1" dirty="0" smtClean="0">
                <a:solidFill>
                  <a:schemeClr val="tx2"/>
                </a:solidFill>
              </a:rPr>
              <a:t>EGYPT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1688" y="5677183"/>
            <a:ext cx="1760799" cy="603770"/>
          </a:xfrm>
        </p:spPr>
        <p:txBody>
          <a:bodyPr/>
          <a:lstStyle/>
          <a:p>
            <a:pPr>
              <a:spcBef>
                <a:spcPts val="2400"/>
              </a:spcBef>
              <a:buSzPct val="80000"/>
              <a:buFont typeface="Wingdings" pitchFamily="2" charset="2"/>
              <a:buBlip>
                <a:blip r:embed="rId2"/>
              </a:buBlip>
              <a:defRPr/>
            </a:pPr>
            <a:r>
              <a:rPr lang="en-US" sz="2400" b="1" dirty="0" smtClean="0">
                <a:solidFill>
                  <a:schemeClr val="tx2"/>
                </a:solidFill>
              </a:rPr>
              <a:t>LMIC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208" y="1100019"/>
            <a:ext cx="7864640" cy="4489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68031" y="2845199"/>
            <a:ext cx="494629" cy="300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2649740" y="5677183"/>
            <a:ext cx="2700179" cy="5507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2400"/>
              </a:spcBef>
              <a:buSzPct val="80000"/>
              <a:buFont typeface="Wingdings" pitchFamily="2" charset="2"/>
              <a:buBlip>
                <a:blip r:embed="rId2"/>
              </a:buBlip>
              <a:defRPr/>
            </a:pPr>
            <a:r>
              <a:rPr lang="en-US" b="1" dirty="0" smtClean="0"/>
              <a:t>Population: 90 M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5649912" y="5677183"/>
            <a:ext cx="3494088" cy="5757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2400"/>
              </a:spcBef>
              <a:buSzPct val="80000"/>
              <a:buFont typeface="Wingdings" pitchFamily="2" charset="2"/>
              <a:buBlip>
                <a:blip r:embed="rId2"/>
              </a:buBlip>
              <a:defRPr/>
            </a:pPr>
            <a:r>
              <a:rPr lang="en-US" b="1" dirty="0" smtClean="0"/>
              <a:t>Area: 1.002 M Km sq.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181953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 idx="4294967295"/>
          </p:nvPr>
        </p:nvSpPr>
        <p:spPr bwMode="auto">
          <a:xfrm>
            <a:off x="1243013" y="195517"/>
            <a:ext cx="6505575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457200"/>
            <a:r>
              <a:rPr lang="en-US" sz="3200" b="1" dirty="0" smtClean="0">
                <a:solidFill>
                  <a:schemeClr val="tx2"/>
                </a:solidFill>
              </a:rPr>
              <a:t>Rationale for Health Financing Strategy in Egypt  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4294967295"/>
          </p:nvPr>
        </p:nvSpPr>
        <p:spPr>
          <a:xfrm>
            <a:off x="388938" y="1869056"/>
            <a:ext cx="8583612" cy="4191000"/>
          </a:xfrm>
        </p:spPr>
        <p:txBody>
          <a:bodyPr/>
          <a:lstStyle/>
          <a:p>
            <a:pPr defTabSz="457200">
              <a:lnSpc>
                <a:spcPct val="90000"/>
              </a:lnSpc>
              <a:spcBef>
                <a:spcPts val="3600"/>
              </a:spcBef>
            </a:pPr>
            <a:r>
              <a:rPr lang="en-US" dirty="0" smtClean="0">
                <a:solidFill>
                  <a:schemeClr val="tx2"/>
                </a:solidFill>
              </a:rPr>
              <a:t>Egypt has a strong </a:t>
            </a:r>
            <a:r>
              <a:rPr lang="en-US" b="1" u="sng" dirty="0" smtClean="0">
                <a:solidFill>
                  <a:schemeClr val="tx2"/>
                </a:solidFill>
              </a:rPr>
              <a:t>Political Commitment </a:t>
            </a:r>
            <a:r>
              <a:rPr lang="en-US" dirty="0" smtClean="0">
                <a:solidFill>
                  <a:schemeClr val="tx2"/>
                </a:solidFill>
              </a:rPr>
              <a:t>for UHC through SHI </a:t>
            </a:r>
            <a:r>
              <a:rPr lang="en-US" sz="2200" dirty="0" smtClean="0">
                <a:solidFill>
                  <a:schemeClr val="tx2"/>
                </a:solidFill>
              </a:rPr>
              <a:t>(Article 18 in Constitution, White paper, SDS 2030)</a:t>
            </a:r>
          </a:p>
          <a:p>
            <a:pPr defTabSz="457200">
              <a:lnSpc>
                <a:spcPct val="90000"/>
              </a:lnSpc>
              <a:spcBef>
                <a:spcPts val="3600"/>
              </a:spcBef>
            </a:pPr>
            <a:r>
              <a:rPr lang="en-US" dirty="0" smtClean="0">
                <a:solidFill>
                  <a:schemeClr val="tx2"/>
                </a:solidFill>
              </a:rPr>
              <a:t>While SHI is linchpin of UHC reform, also need to address </a:t>
            </a:r>
            <a:r>
              <a:rPr lang="en-US" b="1" u="sng" dirty="0" smtClean="0">
                <a:solidFill>
                  <a:schemeClr val="tx2"/>
                </a:solidFill>
              </a:rPr>
              <a:t>issues outside SHI</a:t>
            </a:r>
            <a:r>
              <a:rPr lang="en-US" dirty="0" smtClean="0">
                <a:solidFill>
                  <a:schemeClr val="tx2"/>
                </a:solidFill>
              </a:rPr>
              <a:t> as an instrument – public health, health promotion, medical education, etc. </a:t>
            </a:r>
          </a:p>
          <a:p>
            <a:pPr defTabSz="457200">
              <a:lnSpc>
                <a:spcPct val="90000"/>
              </a:lnSpc>
              <a:spcBef>
                <a:spcPts val="3600"/>
              </a:spcBef>
            </a:pPr>
            <a:r>
              <a:rPr lang="en-US" dirty="0" smtClean="0">
                <a:solidFill>
                  <a:schemeClr val="tx2"/>
                </a:solidFill>
              </a:rPr>
              <a:t>Health financing strategy as part of SHI reform comes together with </a:t>
            </a:r>
            <a:r>
              <a:rPr lang="en-US" b="1" u="sng" dirty="0" smtClean="0">
                <a:solidFill>
                  <a:schemeClr val="tx2"/>
                </a:solidFill>
              </a:rPr>
              <a:t>other needed health financing reforms</a:t>
            </a:r>
            <a:r>
              <a:rPr lang="en-US" dirty="0" smtClean="0">
                <a:solidFill>
                  <a:schemeClr val="tx2"/>
                </a:solidFill>
              </a:rPr>
              <a:t> to move Egypt towards UHC </a:t>
            </a:r>
          </a:p>
        </p:txBody>
      </p:sp>
    </p:spTree>
    <p:extLst>
      <p:ext uri="{BB962C8B-B14F-4D97-AF65-F5344CB8AC3E}">
        <p14:creationId xmlns:p14="http://schemas.microsoft.com/office/powerpoint/2010/main" val="2919445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ChangeArrowheads="1"/>
          </p:cNvSpPr>
          <p:nvPr/>
        </p:nvSpPr>
        <p:spPr bwMode="auto">
          <a:xfrm>
            <a:off x="366713" y="996950"/>
            <a:ext cx="8748712" cy="8048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685800" y="530225"/>
            <a:ext cx="8077200" cy="5410200"/>
          </a:xfrm>
          <a:prstGeom prst="ellipse">
            <a:avLst/>
          </a:prstGeom>
          <a:solidFill>
            <a:srgbClr val="F6D6D9"/>
          </a:solidFill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5" name="Oval 4"/>
          <p:cNvSpPr/>
          <p:nvPr/>
        </p:nvSpPr>
        <p:spPr>
          <a:xfrm>
            <a:off x="838200" y="2054225"/>
            <a:ext cx="5791200" cy="33528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6" name="Oval 5"/>
          <p:cNvSpPr/>
          <p:nvPr/>
        </p:nvSpPr>
        <p:spPr>
          <a:xfrm>
            <a:off x="2057400" y="1539875"/>
            <a:ext cx="5791200" cy="3733800"/>
          </a:xfrm>
          <a:prstGeom prst="ellipse">
            <a:avLst/>
          </a:prstGeom>
          <a:solidFill>
            <a:srgbClr val="C7D6F5">
              <a:alpha val="50196"/>
            </a:srgbClr>
          </a:solidFill>
          <a:ln w="317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7" name="TextBox 6"/>
          <p:cNvSpPr txBox="1"/>
          <p:nvPr/>
        </p:nvSpPr>
        <p:spPr>
          <a:xfrm>
            <a:off x="1335088" y="2768600"/>
            <a:ext cx="190500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0000"/>
                </a:solidFill>
                <a:latin typeface="+mn-lt"/>
                <a:cs typeface="+mn-cs"/>
              </a:rPr>
              <a:t>SHI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172200" y="1971675"/>
            <a:ext cx="1295400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rPr>
              <a:t>HF Strategy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05200" y="735013"/>
            <a:ext cx="2978150" cy="5222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rgbClr val="C00000"/>
                </a:solidFill>
                <a:latin typeface="+mn-lt"/>
                <a:cs typeface="+mn-cs"/>
              </a:rPr>
              <a:t>Health sector policy</a:t>
            </a:r>
          </a:p>
        </p:txBody>
      </p:sp>
      <p:sp>
        <p:nvSpPr>
          <p:cNvPr id="17417" name="Text Box 8"/>
          <p:cNvSpPr txBox="1">
            <a:spLocks noChangeArrowheads="1"/>
          </p:cNvSpPr>
          <p:nvPr/>
        </p:nvSpPr>
        <p:spPr bwMode="auto">
          <a:xfrm>
            <a:off x="2503405" y="6120199"/>
            <a:ext cx="42672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200" b="1" dirty="0" smtClean="0">
                <a:solidFill>
                  <a:schemeClr val="bg2">
                    <a:lumMod val="10000"/>
                  </a:schemeClr>
                </a:solidFill>
              </a:rPr>
              <a:t>Source</a:t>
            </a:r>
            <a:r>
              <a:rPr lang="en-US" sz="1200" b="1" dirty="0" smtClean="0">
                <a:solidFill>
                  <a:schemeClr val="bg2">
                    <a:lumMod val="10000"/>
                  </a:schemeClr>
                </a:solidFill>
              </a:rPr>
              <a:t>: </a:t>
            </a:r>
            <a:r>
              <a:rPr lang="en-US" sz="1200" b="1" dirty="0" err="1">
                <a:solidFill>
                  <a:schemeClr val="bg2">
                    <a:lumMod val="10000"/>
                  </a:schemeClr>
                </a:solidFill>
              </a:rPr>
              <a:t>Mr</a:t>
            </a:r>
            <a:r>
              <a:rPr lang="en-US" sz="1200" b="1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200" b="1" dirty="0" err="1">
                <a:solidFill>
                  <a:schemeClr val="bg2">
                    <a:lumMod val="10000"/>
                  </a:schemeClr>
                </a:solidFill>
              </a:rPr>
              <a:t>Riku</a:t>
            </a:r>
            <a:r>
              <a:rPr lang="en-US" sz="1200" b="1" dirty="0">
                <a:solidFill>
                  <a:schemeClr val="bg2">
                    <a:lumMod val="10000"/>
                  </a:schemeClr>
                </a:solidFill>
              </a:rPr>
              <a:t> Edward ELOVAINIO</a:t>
            </a:r>
          </a:p>
        </p:txBody>
      </p:sp>
    </p:spTree>
    <p:extLst>
      <p:ext uri="{BB962C8B-B14F-4D97-AF65-F5344CB8AC3E}">
        <p14:creationId xmlns:p14="http://schemas.microsoft.com/office/powerpoint/2010/main" val="3422738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33" t="29665" r="24268" b="26120"/>
          <a:stretch>
            <a:fillRect/>
          </a:stretch>
        </p:blipFill>
        <p:spPr bwMode="auto">
          <a:xfrm>
            <a:off x="1023938" y="238125"/>
            <a:ext cx="5854700" cy="323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19" t="15253" r="25140" b="42374"/>
          <a:stretch>
            <a:fillRect/>
          </a:stretch>
        </p:blipFill>
        <p:spPr bwMode="auto">
          <a:xfrm>
            <a:off x="1077913" y="3452813"/>
            <a:ext cx="5691187" cy="310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75" t="25699" r="29651" b="32509"/>
          <a:stretch>
            <a:fillRect/>
          </a:stretch>
        </p:blipFill>
        <p:spPr bwMode="auto">
          <a:xfrm>
            <a:off x="6805613" y="112713"/>
            <a:ext cx="2281237" cy="152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33" t="29665" r="24268" b="26120"/>
          <a:stretch>
            <a:fillRect/>
          </a:stretch>
        </p:blipFill>
        <p:spPr bwMode="auto">
          <a:xfrm>
            <a:off x="898525" y="169863"/>
            <a:ext cx="5854700" cy="323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19" t="15253" r="25140" b="42374"/>
          <a:stretch>
            <a:fillRect/>
          </a:stretch>
        </p:blipFill>
        <p:spPr bwMode="auto">
          <a:xfrm>
            <a:off x="1104900" y="3384550"/>
            <a:ext cx="5691188" cy="310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Straight Connector 2"/>
          <p:cNvCxnSpPr/>
          <p:nvPr/>
        </p:nvCxnSpPr>
        <p:spPr>
          <a:xfrm flipH="1">
            <a:off x="4081463" y="2620963"/>
            <a:ext cx="2633662" cy="127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1954213" y="3370263"/>
            <a:ext cx="2986087" cy="142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1203325" y="2322513"/>
            <a:ext cx="272097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2586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5" descr="who_health_systems_framewor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63" y="1254125"/>
            <a:ext cx="8221662" cy="429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Text Box 6"/>
          <p:cNvSpPr txBox="1">
            <a:spLocks noChangeArrowheads="1"/>
          </p:cNvSpPr>
          <p:nvPr/>
        </p:nvSpPr>
        <p:spPr bwMode="auto">
          <a:xfrm>
            <a:off x="1458913" y="296863"/>
            <a:ext cx="631983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3200" b="1" dirty="0">
                <a:solidFill>
                  <a:schemeClr val="tx2"/>
                </a:solidFill>
              </a:rPr>
              <a:t>WHO Health System Framework</a:t>
            </a:r>
          </a:p>
        </p:txBody>
      </p:sp>
      <p:sp>
        <p:nvSpPr>
          <p:cNvPr id="19461" name="Rectangle 1"/>
          <p:cNvSpPr>
            <a:spLocks noChangeArrowheads="1"/>
          </p:cNvSpPr>
          <p:nvPr/>
        </p:nvSpPr>
        <p:spPr bwMode="auto">
          <a:xfrm>
            <a:off x="512763" y="2416175"/>
            <a:ext cx="3335337" cy="558800"/>
          </a:xfrm>
          <a:prstGeom prst="rect">
            <a:avLst/>
          </a:prstGeom>
          <a:noFill/>
          <a:ln w="7620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610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94" y="992188"/>
            <a:ext cx="8980487" cy="579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Text Box 6"/>
          <p:cNvSpPr txBox="1">
            <a:spLocks noChangeArrowheads="1"/>
          </p:cNvSpPr>
          <p:nvPr/>
        </p:nvSpPr>
        <p:spPr bwMode="auto">
          <a:xfrm>
            <a:off x="1458913" y="296863"/>
            <a:ext cx="631983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3200" b="1">
                <a:solidFill>
                  <a:schemeClr val="tx2"/>
                </a:solidFill>
              </a:rPr>
              <a:t>WHO Health System Framework</a:t>
            </a:r>
          </a:p>
        </p:txBody>
      </p:sp>
    </p:spTree>
    <p:extLst>
      <p:ext uri="{BB962C8B-B14F-4D97-AF65-F5344CB8AC3E}">
        <p14:creationId xmlns:p14="http://schemas.microsoft.com/office/powerpoint/2010/main" val="904699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5" descr="Right_Direct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37"/>
          <a:stretch>
            <a:fillRect/>
          </a:stretch>
        </p:blipFill>
        <p:spPr bwMode="auto">
          <a:xfrm>
            <a:off x="2152650" y="1200150"/>
            <a:ext cx="5962650" cy="469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ext Box 6"/>
          <p:cNvSpPr txBox="1">
            <a:spLocks noChangeArrowheads="1"/>
          </p:cNvSpPr>
          <p:nvPr/>
        </p:nvSpPr>
        <p:spPr bwMode="auto">
          <a:xfrm>
            <a:off x="7505700" y="2343150"/>
            <a:ext cx="16383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 b="1">
                <a:solidFill>
                  <a:schemeClr val="tx2"/>
                </a:solidFill>
              </a:rPr>
              <a:t>Revenue Raising</a:t>
            </a:r>
          </a:p>
        </p:txBody>
      </p:sp>
      <p:sp>
        <p:nvSpPr>
          <p:cNvPr id="21508" name="Text Box 7"/>
          <p:cNvSpPr txBox="1">
            <a:spLocks noChangeArrowheads="1"/>
          </p:cNvSpPr>
          <p:nvPr/>
        </p:nvSpPr>
        <p:spPr bwMode="auto">
          <a:xfrm>
            <a:off x="5829300" y="2838450"/>
            <a:ext cx="1676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/>
              <a:t>Pooling</a:t>
            </a:r>
          </a:p>
        </p:txBody>
      </p:sp>
      <p:sp>
        <p:nvSpPr>
          <p:cNvPr id="21509" name="Text Box 8"/>
          <p:cNvSpPr txBox="1">
            <a:spLocks noChangeArrowheads="1"/>
          </p:cNvSpPr>
          <p:nvPr/>
        </p:nvSpPr>
        <p:spPr bwMode="auto">
          <a:xfrm>
            <a:off x="6800850" y="5638800"/>
            <a:ext cx="1981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>
                <a:solidFill>
                  <a:schemeClr val="tx2"/>
                </a:solidFill>
              </a:rPr>
              <a:t>Purchasing</a:t>
            </a:r>
          </a:p>
        </p:txBody>
      </p:sp>
      <p:sp>
        <p:nvSpPr>
          <p:cNvPr id="21510" name="Text Box 9"/>
          <p:cNvSpPr txBox="1">
            <a:spLocks noChangeArrowheads="1"/>
          </p:cNvSpPr>
          <p:nvPr/>
        </p:nvSpPr>
        <p:spPr bwMode="auto">
          <a:xfrm>
            <a:off x="3562350" y="5410200"/>
            <a:ext cx="15621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>
                <a:solidFill>
                  <a:schemeClr val="tx2"/>
                </a:solidFill>
              </a:rPr>
              <a:t>Benefits</a:t>
            </a:r>
          </a:p>
        </p:txBody>
      </p:sp>
      <p:pic>
        <p:nvPicPr>
          <p:cNvPr id="21511" name="Picture 11" descr="ANd9GcR-jRy5n-6ntxrfJEj2G6Lf3wOniEqqUU-0Tmm6LWzRWU5sPzBz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" y="76200"/>
            <a:ext cx="2722563" cy="236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2" name="Text Box 14"/>
          <p:cNvSpPr txBox="1">
            <a:spLocks noChangeArrowheads="1"/>
          </p:cNvSpPr>
          <p:nvPr/>
        </p:nvSpPr>
        <p:spPr bwMode="auto">
          <a:xfrm rot="-2167160">
            <a:off x="381000" y="704850"/>
            <a:ext cx="25527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3200" b="1">
                <a:solidFill>
                  <a:srgbClr val="CC0000"/>
                </a:solidFill>
              </a:rPr>
              <a:t>Governance</a:t>
            </a:r>
          </a:p>
        </p:txBody>
      </p:sp>
    </p:spTree>
    <p:extLst>
      <p:ext uri="{BB962C8B-B14F-4D97-AF65-F5344CB8AC3E}">
        <p14:creationId xmlns:p14="http://schemas.microsoft.com/office/powerpoint/2010/main" val="2102962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111" name="Group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5760982"/>
              </p:ext>
            </p:extLst>
          </p:nvPr>
        </p:nvGraphicFramePr>
        <p:xfrm>
          <a:off x="447675" y="1441450"/>
          <a:ext cx="8534400" cy="5026025"/>
        </p:xfrm>
        <a:graphic>
          <a:graphicData uri="http://schemas.openxmlformats.org/drawingml/2006/table">
            <a:tbl>
              <a:tblPr/>
              <a:tblGrid>
                <a:gridCol w="422275"/>
                <a:gridCol w="2463800"/>
                <a:gridCol w="5648325"/>
              </a:tblGrid>
              <a:tr h="739822">
                <a:tc gridSpan="3"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1- Revenue Raising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5885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Challenges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Strategic Directions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19203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1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Low investment for health</a:t>
                      </a:r>
                    </a:p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GGHE % of GDP: 1.6%</a:t>
                      </a:r>
                    </a:p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Strategic political dialogue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(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MoHP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/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MoF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)</a:t>
                      </a:r>
                    </a:p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 typeface="Wingdings" pitchFamily="2" charset="2"/>
                        <a:buChar char="n"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Based on constitution: not less than </a:t>
                      </a:r>
                      <a:r>
                        <a:rPr kumimoji="0" lang="en-US" sz="20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3%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, more allocation of public financing to health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- More government </a:t>
                      </a:r>
                      <a:r>
                        <a:rPr kumimoji="0" lang="en-US" sz="20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subsidization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 of the vulnerable groups     (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predominant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reliance on Public Funding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).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20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Innovative </a:t>
                      </a:r>
                      <a:r>
                        <a:rPr kumimoji="0" lang="en-US" sz="20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ways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 of funding 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e.g. 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tobacco tax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100590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2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Outdated unrealistic low contributions (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multiple laws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)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Revision of current rates based on actuarial study &amp; political considerations</a:t>
                      </a:r>
                    </a:p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Periodical evaluation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70108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3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2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Low Revenue Collection Rate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2E2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1D5F"/>
                        </a:buClr>
                        <a:buSzPct val="85000"/>
                        <a:buFont typeface="Wingdings" pitchFamily="2" charset="2"/>
                        <a:buChar char="n"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Establish an Effective Revenue Collection System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2E2E2"/>
                    </a:solidFill>
                  </a:tcPr>
                </a:tc>
              </a:tr>
            </a:tbl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 bwMode="auto">
          <a:xfrm>
            <a:off x="1381125" y="135700"/>
            <a:ext cx="6524625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defTabSz="457200"/>
            <a:r>
              <a:rPr lang="en-US" sz="2800" b="1" dirty="0" smtClean="0">
                <a:solidFill>
                  <a:schemeClr val="tx2"/>
                </a:solidFill>
              </a:rPr>
              <a:t>Strategic Directions </a:t>
            </a:r>
            <a:br>
              <a:rPr lang="en-US" sz="2800" b="1" dirty="0" smtClean="0">
                <a:solidFill>
                  <a:schemeClr val="tx2"/>
                </a:solidFill>
              </a:rPr>
            </a:br>
            <a:r>
              <a:rPr lang="en-US" sz="2800" b="1" dirty="0" smtClean="0">
                <a:solidFill>
                  <a:schemeClr val="tx2"/>
                </a:solidFill>
              </a:rPr>
              <a:t>to Overcome Health Financing Challenges</a:t>
            </a:r>
          </a:p>
        </p:txBody>
      </p:sp>
    </p:spTree>
    <p:extLst>
      <p:ext uri="{BB962C8B-B14F-4D97-AF65-F5344CB8AC3E}">
        <p14:creationId xmlns:p14="http://schemas.microsoft.com/office/powerpoint/2010/main" val="597934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Custom 6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FFFFFF"/>
      </a:accent1>
      <a:accent2>
        <a:srgbClr val="E9F3F0"/>
      </a:accent2>
      <a:accent3>
        <a:srgbClr val="005D84"/>
      </a:accent3>
      <a:accent4>
        <a:srgbClr val="006284"/>
      </a:accent4>
      <a:accent5>
        <a:srgbClr val="434343"/>
      </a:accent5>
      <a:accent6>
        <a:srgbClr val="414245"/>
      </a:accent6>
      <a:hlink>
        <a:srgbClr val="85B3E5"/>
      </a:hlink>
      <a:folHlink>
        <a:srgbClr val="375FE4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Waveform.thmx</Template>
  <TotalTime>61</TotalTime>
  <Words>468</Words>
  <Application>Microsoft Office PowerPoint</Application>
  <PresentationFormat>On-screen Show (4:3)</PresentationFormat>
  <Paragraphs>102</Paragraphs>
  <Slides>15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Waveform</vt:lpstr>
      <vt:lpstr>Health Financing Strategy  of the New SHI in EGYPT</vt:lpstr>
      <vt:lpstr>EGYPT</vt:lpstr>
      <vt:lpstr>Rationale for Health Financing Strategy in Egypt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Yousef Rabah</dc:creator>
  <cp:lastModifiedBy>Mohsen</cp:lastModifiedBy>
  <cp:revision>18</cp:revision>
  <dcterms:created xsi:type="dcterms:W3CDTF">2012-10-08T14:55:03Z</dcterms:created>
  <dcterms:modified xsi:type="dcterms:W3CDTF">2016-11-11T19:23:44Z</dcterms:modified>
</cp:coreProperties>
</file>